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Fira Mono" panose="020B0604020202020204" charset="0"/>
      <p:regular r:id="rId17"/>
    </p:embeddedFont>
    <p:embeddedFont>
      <p:font typeface="Fira Sans" panose="020B0604020202020204" charset="0"/>
      <p:regular r:id="rId18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6161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60167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672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1505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25535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Introdução à programação assíncrona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700349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Este guia introduz a programação assíncrona, uma técnica crucial para melhorar o desempenho de aplicações em C#. Abordaremos os conceitos de async/await, benefícios, exemplos e boas práticas para implementação eficaz.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93790" y="6407110"/>
            <a:ext cx="196322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Fira Sans" pitchFamily="34" charset="0"/>
              </a:rPr>
              <a:t>Prof. Margarete Marques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Conclusão e considerações finais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programação assíncrona é uma ferramenta poderosa em C# para melhorar o desempenho e a responsividade das aplicações. Dominar os conceitos de `async` e `await`, bem como as boas práticas de implementação, é crucial para o sucesso de projetos complexos.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0251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O que é programação assíncrona?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860238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programação assíncrona permite que seu programa execute várias tarefas simultaneamente, sem bloquear o fluxo principal. Em vez de esperar que uma tarefa termine, o programa pode continuar a executar outras tarefas, aproveitando melhor os recursos do sistema.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482215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6" name="Text 3"/>
          <p:cNvSpPr/>
          <p:nvPr/>
        </p:nvSpPr>
        <p:spPr>
          <a:xfrm>
            <a:off x="946785" y="4907161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530906" y="48221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Multithreading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530906" y="5312569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Utiliza múltiplas threads para executar tarefas de forma independente, tornando o código mais complexo.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5467" y="482215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10" name="Text 7"/>
          <p:cNvSpPr/>
          <p:nvPr/>
        </p:nvSpPr>
        <p:spPr>
          <a:xfrm>
            <a:off x="4838462" y="4907161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5422583" y="48221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Async/Await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5422583" y="5312569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Permite executar tarefas de forma assíncrona, simplificando o código e mantendo a legibilidade.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6988" y="524708"/>
            <a:ext cx="7810024" cy="11911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75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Entendendo os conceitos de async e await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66988" y="2001679"/>
            <a:ext cx="7810024" cy="9147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 `async` indica que um método pode ser executado de forma assíncrona. O `await` é usado para esperar que uma tarefa assíncrona seja concluída antes de continuar a execução do código.</a:t>
            </a:r>
            <a:endParaRPr lang="en-US" sz="15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988" y="3130748"/>
            <a:ext cx="952976" cy="152471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905833" y="3321248"/>
            <a:ext cx="2382441" cy="297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Método Async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1905833" y="3733324"/>
            <a:ext cx="6571178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Declara que o método pode ser executado de forma assíncrona.</a:t>
            </a:r>
            <a:endParaRPr lang="en-US" sz="15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988" y="4655463"/>
            <a:ext cx="952976" cy="152471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905833" y="4845963"/>
            <a:ext cx="2382441" cy="297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Await</a:t>
            </a: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1905833" y="5258038"/>
            <a:ext cx="6571178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Pausa a execução do método até que a tarefa assíncrona seja concluída.</a:t>
            </a:r>
            <a:endParaRPr lang="en-US" sz="15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988" y="6180177"/>
            <a:ext cx="952976" cy="152471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905833" y="6370677"/>
            <a:ext cx="3000375" cy="297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Continuação do Código</a:t>
            </a:r>
            <a:endParaRPr lang="en-US" sz="1850" dirty="0"/>
          </a:p>
        </p:txBody>
      </p:sp>
      <p:sp>
        <p:nvSpPr>
          <p:cNvPr id="13" name="Text 7"/>
          <p:cNvSpPr/>
          <p:nvPr/>
        </p:nvSpPr>
        <p:spPr>
          <a:xfrm>
            <a:off x="1905833" y="6782753"/>
            <a:ext cx="6571178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Após a conclusão da tarefa, o código continua a ser executado.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1298"/>
            <a:ext cx="1224676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Benefícios da programação assíncrona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7370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 uso de programação assíncrona oferece vários benefícios, incluindo melhor desempenho, interface do usuário mais responsiva e melhor uso de recursos.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181475"/>
            <a:ext cx="28904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Melhor Desempenho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76261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Permite que tarefas demoram sejam executadas em segundo plano sem bloquear o fluxo principal.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4181475"/>
            <a:ext cx="34005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Interface Responsiva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762619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Mantém a interface do usuário responsiva durante a execução de tarefas longas, proporcionando uma melhor experiência ao usuário.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872067" y="4181475"/>
            <a:ext cx="37405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Uso Eficaz de Recursos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2067" y="476261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Utiliza melhor os recursos do sistema, executando várias tarefas simultaneamente.</a:t>
            </a:r>
            <a:endParaRPr lang="en-US" sz="1750" dirty="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031C506C-977E-494E-BF27-4570546559DD}"/>
              </a:ext>
            </a:extLst>
          </p:cNvPr>
          <p:cNvSpPr/>
          <p:nvPr/>
        </p:nvSpPr>
        <p:spPr>
          <a:xfrm>
            <a:off x="12622696" y="7692887"/>
            <a:ext cx="2007704" cy="536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4316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Exemplos de uso de async/await em C#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300889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utilização do `async` e `await` simplifica a escrita de código assíncrono em C#. Para utilizar esses recursos, você deve declarar o método como `async` e usar o `await` para aguardar o término de uma operação assíncrona.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007650"/>
            <a:ext cx="7556421" cy="1678781"/>
          </a:xfrm>
          <a:prstGeom prst="roundRect">
            <a:avLst>
              <a:gd name="adj" fmla="val 202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801410" y="5015270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1028224" y="515897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Método assíncrono: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02624" y="515897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async Task MeuMetodoAsync()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01410" y="5665589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028224" y="5809298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Aguardando a conclusão de uma tarefa: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02624" y="580929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await TarefaAssincrona();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8069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Manipulação de tarefas assíncronas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53841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Existem várias maneiras de lidar com tarefas assíncronas em C#, incluindo o uso de `Task`, `Task` e `async` e `await`.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519368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2E2E2F"/>
          </a:solidFill>
          <a:ln/>
        </p:spPr>
      </p:sp>
      <p:sp>
        <p:nvSpPr>
          <p:cNvPr id="6" name="Text 3"/>
          <p:cNvSpPr/>
          <p:nvPr/>
        </p:nvSpPr>
        <p:spPr>
          <a:xfrm>
            <a:off x="6507004" y="37461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Task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07004" y="4236601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Representa uma tarefa que pode ser executada de forma assíncrona.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519368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2E2E2F"/>
          </a:solidFill>
          <a:ln/>
        </p:spPr>
      </p:sp>
      <p:sp>
        <p:nvSpPr>
          <p:cNvPr id="9" name="Text 6"/>
          <p:cNvSpPr/>
          <p:nvPr/>
        </p:nvSpPr>
        <p:spPr>
          <a:xfrm>
            <a:off x="10398681" y="37461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Task&lt;T&gt;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98681" y="4236601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Representa uma tarefa que retorna um valor após a conclusão.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0190" y="5778937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2E2E2F"/>
          </a:solidFill>
          <a:ln/>
        </p:spPr>
      </p:sp>
      <p:sp>
        <p:nvSpPr>
          <p:cNvPr id="12" name="Text 9"/>
          <p:cNvSpPr/>
          <p:nvPr/>
        </p:nvSpPr>
        <p:spPr>
          <a:xfrm>
            <a:off x="6507004" y="60057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Async/Await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6507004" y="6496169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Permite escrever código assíncrono de forma mais legível e simplificada.</a:t>
            </a:r>
            <a:endParaRPr lang="en-US" sz="1750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B6FD0BC2-D42A-4271-B9AA-72CD43469ED8}"/>
              </a:ext>
            </a:extLst>
          </p:cNvPr>
          <p:cNvSpPr/>
          <p:nvPr/>
        </p:nvSpPr>
        <p:spPr>
          <a:xfrm>
            <a:off x="12622696" y="7692887"/>
            <a:ext cx="2007704" cy="536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6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7926" y="614005"/>
            <a:ext cx="7580948" cy="13956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Tratamento de exceções em código assíncrono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6267926" y="2344579"/>
            <a:ext cx="7580948" cy="7146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É importante tratar exceções em código assíncrono para garantir que o programa seja robusto e lidar com erros de forma eficaz.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587609" y="3310414"/>
            <a:ext cx="30480" cy="4306253"/>
          </a:xfrm>
          <a:prstGeom prst="roundRect">
            <a:avLst>
              <a:gd name="adj" fmla="val 109898"/>
            </a:avLst>
          </a:prstGeom>
          <a:solidFill>
            <a:srgbClr val="474748"/>
          </a:solidFill>
          <a:ln/>
        </p:spPr>
      </p:sp>
      <p:sp>
        <p:nvSpPr>
          <p:cNvPr id="6" name="Shape 3"/>
          <p:cNvSpPr/>
          <p:nvPr/>
        </p:nvSpPr>
        <p:spPr>
          <a:xfrm>
            <a:off x="6823591" y="3797618"/>
            <a:ext cx="781526" cy="30480"/>
          </a:xfrm>
          <a:prstGeom prst="roundRect">
            <a:avLst>
              <a:gd name="adj" fmla="val 109898"/>
            </a:avLst>
          </a:prstGeom>
          <a:solidFill>
            <a:srgbClr val="474748"/>
          </a:solidFill>
          <a:ln/>
        </p:spPr>
      </p:sp>
      <p:sp>
        <p:nvSpPr>
          <p:cNvPr id="7" name="Shape 4"/>
          <p:cNvSpPr/>
          <p:nvPr/>
        </p:nvSpPr>
        <p:spPr>
          <a:xfrm>
            <a:off x="6351627" y="3561636"/>
            <a:ext cx="502444" cy="502444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8" name="Text 5"/>
          <p:cNvSpPr/>
          <p:nvPr/>
        </p:nvSpPr>
        <p:spPr>
          <a:xfrm>
            <a:off x="6502360" y="3645337"/>
            <a:ext cx="200978" cy="334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1</a:t>
            </a:r>
            <a:endParaRPr lang="en-US" sz="2600" dirty="0"/>
          </a:p>
        </p:txBody>
      </p:sp>
      <p:sp>
        <p:nvSpPr>
          <p:cNvPr id="9" name="Text 6"/>
          <p:cNvSpPr/>
          <p:nvPr/>
        </p:nvSpPr>
        <p:spPr>
          <a:xfrm>
            <a:off x="7830979" y="3533656"/>
            <a:ext cx="2791301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Tentativa</a:t>
            </a:r>
            <a:endParaRPr lang="en-US" sz="2150" dirty="0"/>
          </a:p>
        </p:txBody>
      </p:sp>
      <p:sp>
        <p:nvSpPr>
          <p:cNvPr id="10" name="Text 7"/>
          <p:cNvSpPr/>
          <p:nvPr/>
        </p:nvSpPr>
        <p:spPr>
          <a:xfrm>
            <a:off x="7830979" y="4016454"/>
            <a:ext cx="6017895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Tente executar a tarefa assíncrona.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823591" y="5307449"/>
            <a:ext cx="781526" cy="30480"/>
          </a:xfrm>
          <a:prstGeom prst="roundRect">
            <a:avLst>
              <a:gd name="adj" fmla="val 109898"/>
            </a:avLst>
          </a:prstGeom>
          <a:solidFill>
            <a:srgbClr val="474748"/>
          </a:solidFill>
          <a:ln/>
        </p:spPr>
      </p:sp>
      <p:sp>
        <p:nvSpPr>
          <p:cNvPr id="12" name="Shape 9"/>
          <p:cNvSpPr/>
          <p:nvPr/>
        </p:nvSpPr>
        <p:spPr>
          <a:xfrm>
            <a:off x="6351627" y="5071467"/>
            <a:ext cx="502444" cy="502444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13" name="Text 10"/>
          <p:cNvSpPr/>
          <p:nvPr/>
        </p:nvSpPr>
        <p:spPr>
          <a:xfrm>
            <a:off x="6502360" y="5155168"/>
            <a:ext cx="200978" cy="334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2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7830979" y="5043488"/>
            <a:ext cx="2791301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Exceção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830979" y="5526286"/>
            <a:ext cx="6017895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 uma exceção ocorrer, ela será capturada.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823591" y="6817281"/>
            <a:ext cx="781526" cy="30480"/>
          </a:xfrm>
          <a:prstGeom prst="roundRect">
            <a:avLst>
              <a:gd name="adj" fmla="val 109898"/>
            </a:avLst>
          </a:prstGeom>
          <a:solidFill>
            <a:srgbClr val="474748"/>
          </a:solidFill>
          <a:ln/>
        </p:spPr>
      </p:sp>
      <p:sp>
        <p:nvSpPr>
          <p:cNvPr id="17" name="Shape 14"/>
          <p:cNvSpPr/>
          <p:nvPr/>
        </p:nvSpPr>
        <p:spPr>
          <a:xfrm>
            <a:off x="6351627" y="6581299"/>
            <a:ext cx="502444" cy="502444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18" name="Text 15"/>
          <p:cNvSpPr/>
          <p:nvPr/>
        </p:nvSpPr>
        <p:spPr>
          <a:xfrm>
            <a:off x="6502360" y="6665000"/>
            <a:ext cx="200978" cy="334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3</a:t>
            </a:r>
            <a:endParaRPr lang="en-US" sz="2600" dirty="0"/>
          </a:p>
        </p:txBody>
      </p:sp>
      <p:sp>
        <p:nvSpPr>
          <p:cNvPr id="19" name="Text 16"/>
          <p:cNvSpPr/>
          <p:nvPr/>
        </p:nvSpPr>
        <p:spPr>
          <a:xfrm>
            <a:off x="7830979" y="6553319"/>
            <a:ext cx="2791301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Tratamento</a:t>
            </a:r>
            <a:endParaRPr lang="en-US" sz="2150" dirty="0"/>
          </a:p>
        </p:txBody>
      </p:sp>
      <p:sp>
        <p:nvSpPr>
          <p:cNvPr id="20" name="Text 17"/>
          <p:cNvSpPr/>
          <p:nvPr/>
        </p:nvSpPr>
        <p:spPr>
          <a:xfrm>
            <a:off x="7830979" y="7036118"/>
            <a:ext cx="6017895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exceção é tratada e o código continua a ser executado.</a:t>
            </a:r>
            <a:endParaRPr lang="en-US" sz="1750" dirty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091AD539-76E6-4125-AE79-A45960F9332F}"/>
              </a:ext>
            </a:extLst>
          </p:cNvPr>
          <p:cNvSpPr/>
          <p:nvPr/>
        </p:nvSpPr>
        <p:spPr>
          <a:xfrm>
            <a:off x="12622696" y="7692887"/>
            <a:ext cx="2007704" cy="536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5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0773" y="545544"/>
            <a:ext cx="7755255" cy="12399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90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Boas práticas de programação assíncrona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180773" y="2082998"/>
            <a:ext cx="7755255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programação assíncrona oferece diversas vantagens, mas exige atenção às boas práticas para garantir que o código seja eficiente e fácil de manter.</a:t>
            </a:r>
            <a:endParaRPr lang="en-US" sz="15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0773" y="2940725"/>
            <a:ext cx="495895" cy="49589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80773" y="3634978"/>
            <a:ext cx="2479953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Evite Bloqueio</a:t>
            </a:r>
            <a:endParaRPr lang="en-US" sz="1950" dirty="0"/>
          </a:p>
        </p:txBody>
      </p:sp>
      <p:sp>
        <p:nvSpPr>
          <p:cNvPr id="7" name="Text 3"/>
          <p:cNvSpPr/>
          <p:nvPr/>
        </p:nvSpPr>
        <p:spPr>
          <a:xfrm>
            <a:off x="6180773" y="4063841"/>
            <a:ext cx="3728799" cy="951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Evite bloquear o thread principal com tarefas longas, usando operações assíncronas.</a:t>
            </a:r>
            <a:endParaRPr lang="en-US" sz="15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07109" y="2940725"/>
            <a:ext cx="495895" cy="49589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0207109" y="3634978"/>
            <a:ext cx="2479953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Use Async/Await</a:t>
            </a:r>
            <a:endParaRPr lang="en-US" sz="1950" dirty="0"/>
          </a:p>
        </p:txBody>
      </p:sp>
      <p:sp>
        <p:nvSpPr>
          <p:cNvPr id="10" name="Text 5"/>
          <p:cNvSpPr/>
          <p:nvPr/>
        </p:nvSpPr>
        <p:spPr>
          <a:xfrm>
            <a:off x="10207109" y="4063841"/>
            <a:ext cx="3728918" cy="951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Utilize `async` e `await` para simplificar o código assíncrono e torná-lo mais legível.</a:t>
            </a:r>
            <a:endParaRPr lang="en-US" sz="15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0773" y="5610939"/>
            <a:ext cx="495895" cy="49589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180773" y="6305193"/>
            <a:ext cx="2528530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Gerencie Exceções</a:t>
            </a:r>
            <a:endParaRPr lang="en-US" sz="1950" dirty="0"/>
          </a:p>
        </p:txBody>
      </p:sp>
      <p:sp>
        <p:nvSpPr>
          <p:cNvPr id="13" name="Text 7"/>
          <p:cNvSpPr/>
          <p:nvPr/>
        </p:nvSpPr>
        <p:spPr>
          <a:xfrm>
            <a:off x="6180773" y="6734056"/>
            <a:ext cx="3728799" cy="951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Implemente o tratamento de exceções em código assíncrono para lidar com erros de forma eficaz.</a:t>
            </a:r>
            <a:endParaRPr lang="en-US" sz="15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07109" y="5610939"/>
            <a:ext cx="495895" cy="495895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207109" y="6305193"/>
            <a:ext cx="2479953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Otimize o Código</a:t>
            </a:r>
            <a:endParaRPr lang="en-US" sz="1950" dirty="0"/>
          </a:p>
        </p:txBody>
      </p:sp>
      <p:sp>
        <p:nvSpPr>
          <p:cNvPr id="16" name="Text 9"/>
          <p:cNvSpPr/>
          <p:nvPr/>
        </p:nvSpPr>
        <p:spPr>
          <a:xfrm>
            <a:off x="10207109" y="6734056"/>
            <a:ext cx="3728918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Analise e otimize o código assíncrono para garantir a melhor performance.</a:t>
            </a:r>
            <a:endParaRPr lang="en-US" sz="1550" dirty="0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80730788-A0A8-43FA-9B04-3446A043CDB6}"/>
              </a:ext>
            </a:extLst>
          </p:cNvPr>
          <p:cNvSpPr/>
          <p:nvPr/>
        </p:nvSpPr>
        <p:spPr>
          <a:xfrm>
            <a:off x="12622696" y="7692887"/>
            <a:ext cx="2007704" cy="536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7343" y="508635"/>
            <a:ext cx="13335714" cy="11560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00" dirty="0">
                <a:solidFill>
                  <a:srgbClr val="FBF3FA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Integração de código assíncrono com código síncrono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647343" y="2034659"/>
            <a:ext cx="13335714" cy="591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É comum integrar código assíncrono com código síncrono em aplicações C#. É importante garantir que a integração seja feita de forma eficiente e sem comprometer o desempenho.</a:t>
            </a:r>
            <a:endParaRPr lang="en-US" sz="1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343" y="2834640"/>
            <a:ext cx="6529149" cy="403526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47343" y="7101126"/>
            <a:ext cx="2773204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Interface de Usuário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647343" y="7501057"/>
            <a:ext cx="6529149" cy="591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interface do usuário é síncrona, mas pode ser integrada com código assíncrono para executar tarefas em segundo plano.</a:t>
            </a:r>
            <a:endParaRPr lang="en-US" sz="14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3908" y="2834640"/>
            <a:ext cx="6529149" cy="403526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53908" y="7101126"/>
            <a:ext cx="2312313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Fira Mono" pitchFamily="34" charset="0"/>
                <a:ea typeface="Fira Mono" pitchFamily="34" charset="-122"/>
                <a:cs typeface="Fira Mono" pitchFamily="34" charset="-120"/>
              </a:rPr>
              <a:t>Código</a:t>
            </a:r>
            <a:endParaRPr lang="en-US" sz="1800" dirty="0"/>
          </a:p>
        </p:txBody>
      </p:sp>
      <p:sp>
        <p:nvSpPr>
          <p:cNvPr id="9" name="Text 5"/>
          <p:cNvSpPr/>
          <p:nvPr/>
        </p:nvSpPr>
        <p:spPr>
          <a:xfrm>
            <a:off x="7453908" y="7501057"/>
            <a:ext cx="6529149" cy="591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 código síncrono pode ser integrado com código assíncrono para realizar tarefas complexas de forma eficiente.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751</Words>
  <Application>Microsoft Office PowerPoint</Application>
  <PresentationFormat>Personalizar</PresentationFormat>
  <Paragraphs>80</Paragraphs>
  <Slides>10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Fira Sans</vt:lpstr>
      <vt:lpstr>Calibri</vt:lpstr>
      <vt:lpstr>Arial</vt:lpstr>
      <vt:lpstr>Fira Mono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Cesar Ricardo Stati</cp:lastModifiedBy>
  <cp:revision>2</cp:revision>
  <dcterms:created xsi:type="dcterms:W3CDTF">2024-09-02T22:54:14Z</dcterms:created>
  <dcterms:modified xsi:type="dcterms:W3CDTF">2024-09-02T23:56:54Z</dcterms:modified>
</cp:coreProperties>
</file>